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</p:sldIdLst>
  <p:sldSz cy="6858000" cx="9144000"/>
  <p:notesSz cx="7315200" cy="96012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9" name="Google Shape;99;p9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9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10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10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1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1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3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4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5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5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5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6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7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7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8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8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" name="Google Shape;46;p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2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6" name="Google Shape;166;p19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19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20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20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2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1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Google Shape;218;p2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2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4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24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5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6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5" name="Google Shape;245;p26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6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7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27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7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8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p28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8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3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9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9" name="Google Shape;269;p29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9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p30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30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3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1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p3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33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4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4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5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5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6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6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7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3" name="Google Shape;333;p37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7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8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0" name="Google Shape;340;p38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38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672c3a395_0_0:notes"/>
          <p:cNvSpPr/>
          <p:nvPr>
            <p:ph idx="2" type="sldImg"/>
          </p:nvPr>
        </p:nvSpPr>
        <p:spPr>
          <a:xfrm>
            <a:off x="1257300" y="719138"/>
            <a:ext cx="4800600" cy="36006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g4672c3a395_0_0:notes"/>
          <p:cNvSpPr txBox="1"/>
          <p:nvPr>
            <p:ph idx="1" type="body"/>
          </p:nvPr>
        </p:nvSpPr>
        <p:spPr>
          <a:xfrm>
            <a:off x="731520" y="4560570"/>
            <a:ext cx="5852100" cy="43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g4672c3a395_0_0:notes"/>
          <p:cNvSpPr txBox="1"/>
          <p:nvPr>
            <p:ph idx="12" type="sldNum"/>
          </p:nvPr>
        </p:nvSpPr>
        <p:spPr>
          <a:xfrm>
            <a:off x="4143587" y="9119474"/>
            <a:ext cx="3169800" cy="48000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9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8" name="Google Shape;348;p39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39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p40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7" name="Google Shape;357;p40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9" name="Google Shape;369;p4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42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p4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0" name="Google Shape;390;p43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4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p44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2" name="Google Shape;412;p44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5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8" name="Google Shape;418;p45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9" name="Google Shape;419;p45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6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6" name="Google Shape;426;p46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7" name="Google Shape;427;p46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47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3" name="Google Shape;433;p47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47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1" name="Google Shape;441;p48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48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4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4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9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9" name="Google Shape;449;p49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49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0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50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1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51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2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5" name="Google Shape;465;p52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6" name="Google Shape;466;p52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3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3" name="Google Shape;473;p53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4" name="Google Shape;474;p53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5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5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5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6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6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7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:notes"/>
          <p:cNvSpPr/>
          <p:nvPr>
            <p:ph idx="2" type="sldImg"/>
          </p:nvPr>
        </p:nvSpPr>
        <p:spPr>
          <a:xfrm>
            <a:off x="1257300" y="719138"/>
            <a:ext cx="4800600" cy="36004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8:notes"/>
          <p:cNvSpPr txBox="1"/>
          <p:nvPr>
            <p:ph idx="1" type="body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anchorCtr="0" anchor="t" bIns="47850" lIns="95725" spcFirstLastPara="1" rIns="95725" wrap="square" tIns="478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8:notes"/>
          <p:cNvSpPr txBox="1"/>
          <p:nvPr>
            <p:ph idx="12" type="sldNum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anchorCtr="0" anchor="b" bIns="47850" lIns="95725" spcFirstLastPara="1" rIns="95725" wrap="square" tIns="4785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itle Slide">
  <p:cSld name="2_Title Slide">
    <p:bg>
      <p:bgPr>
        <a:solidFill>
          <a:srgbClr val="3F3F3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426892" y="3962400"/>
            <a:ext cx="3535508" cy="453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0"/>
              <a:buFont typeface="Arial"/>
              <a:buNone/>
            </a:pPr>
            <a:r>
              <a:rPr b="1" i="0" lang="en-US" sz="19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Coding Bootcamp</a:t>
            </a:r>
            <a:endParaRPr b="0" i="0" sz="19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Blank">
  <p:cSld name="1_Blank">
    <p:bg>
      <p:bgPr>
        <a:solidFill>
          <a:srgbClr val="3F3F3F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 txBox="1"/>
          <p:nvPr/>
        </p:nvSpPr>
        <p:spPr>
          <a:xfrm>
            <a:off x="1425575" y="3851275"/>
            <a:ext cx="6457950" cy="5492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1" i="1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1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6418263"/>
            <a:ext cx="9155113" cy="458787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" name="Google Shape;24;p4"/>
          <p:cNvCxnSpPr/>
          <p:nvPr/>
        </p:nvCxnSpPr>
        <p:spPr>
          <a:xfrm>
            <a:off x="0" y="654050"/>
            <a:ext cx="9144000" cy="0"/>
          </a:xfrm>
          <a:prstGeom prst="straightConnector1">
            <a:avLst/>
          </a:prstGeom>
          <a:noFill/>
          <a:ln cap="flat" cmpd="sng" w="41275">
            <a:solidFill>
              <a:srgbClr val="C8323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bg>
      <p:bgPr>
        <a:solidFill>
          <a:srgbClr val="3F3F3F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427038" y="3736975"/>
            <a:ext cx="6335712" cy="34925"/>
          </a:xfrm>
          <a:prstGeom prst="flowChartProcess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427038" y="3962400"/>
            <a:ext cx="3535362" cy="454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0"/>
              <a:buFont typeface="Arial"/>
              <a:buNone/>
            </a:pPr>
            <a:r>
              <a:rPr b="1" lang="en-US" sz="1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Coding Bootcamp</a:t>
            </a:r>
            <a:endParaRPr sz="19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le Slide">
  <p:cSld name="1_Title Slide">
    <p:bg>
      <p:bgPr>
        <a:solidFill>
          <a:srgbClr val="3F3F3F"/>
        </a:solid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/>
          <p:nvPr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7"/>
          <p:cNvSpPr txBox="1"/>
          <p:nvPr/>
        </p:nvSpPr>
        <p:spPr>
          <a:xfrm>
            <a:off x="426892" y="3962400"/>
            <a:ext cx="3535508" cy="45338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50"/>
              <a:buFont typeface="Arial"/>
              <a:buNone/>
            </a:pPr>
            <a:r>
              <a:rPr b="1" lang="en-US" sz="19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Coding Bootcamp</a:t>
            </a:r>
            <a:endParaRPr sz="19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7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6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w.bootcampcontent.com/GW-Coding-Boot-Camp/GWAR201810FSF3/tree/master/02-Week/03-Day/Supplemental" TargetMode="External"/><Relationship Id="rId4" Type="http://schemas.openxmlformats.org/officeDocument/2006/relationships/hyperlink" Target="https://getbootstrap.com/docs/4.0/layout/grid/" TargetMode="External"/><Relationship Id="rId5" Type="http://schemas.openxmlformats.org/officeDocument/2006/relationships/hyperlink" Target="https://www.lynda.com/Bootstrap-tutorials/Bootstrap-4-Layouts-Responsive-Single-Page-Design/417642-2.html?srchtrk=index%3a5%0alinktypeid%3a2%0aq%3abootstrap%0apage%3a1%0as%3arelevance%0asa%3atrue%0aproducttypeid%3a2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3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3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0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6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The Joys of JavaScript</a:t>
            </a:r>
            <a:endParaRPr/>
          </a:p>
        </p:txBody>
      </p:sp>
      <p:sp>
        <p:nvSpPr>
          <p:cNvPr id="43" name="Google Shape;43;p8"/>
          <p:cNvSpPr txBox="1"/>
          <p:nvPr>
            <p:ph idx="4294967295" type="body"/>
          </p:nvPr>
        </p:nvSpPr>
        <p:spPr>
          <a:xfrm>
            <a:off x="396991" y="2504043"/>
            <a:ext cx="2700337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>
    <mc:Choice Requires="p14">
      <p:transition p14:dur="25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Time to Take Notes…</a:t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9200" y="914400"/>
            <a:ext cx="6433759" cy="525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And Keep Organized!!!</a:t>
            </a:r>
            <a:endParaRPr/>
          </a:p>
        </p:txBody>
      </p:sp>
      <p:pic>
        <p:nvPicPr>
          <p:cNvPr descr="https://elephantdrive.files.wordpress.com/2014/01/blog-0109-3.png" id="110" name="Google Shape;11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971" y="914400"/>
            <a:ext cx="8434894" cy="52718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Overall Tips</a:t>
            </a:r>
            <a:endParaRPr/>
          </a:p>
        </p:txBody>
      </p:sp>
      <p:sp>
        <p:nvSpPr>
          <p:cNvPr id="117" name="Google Shape;117;p19"/>
          <p:cNvSpPr txBox="1"/>
          <p:nvPr/>
        </p:nvSpPr>
        <p:spPr>
          <a:xfrm>
            <a:off x="228600" y="990600"/>
            <a:ext cx="8806543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Review Immediately: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We’ll be building upon these concepts quickly. The firmer your grasp now, the better off you’ll be.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i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Re-do</a:t>
            </a: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the exercises in class: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just re-read! Actually spend the time to re-do them from scratch on your own.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Get Help: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Come to office hours. Ask conceptual questions. Ask specific questions. Just keep asking questions!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be Afraid: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will get this. It will take time, but you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will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get this. Just keep at it. Patience will pay off.</a:t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Warmup Activity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130" name="Google Shape;130;p21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Dissection: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Download the file sent to you via slack. 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it in Chrome and observe what happens.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partner, try to explain how the code connects to the events that happen on the page.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p.s. </a:t>
            </a:r>
            <a:r>
              <a:rPr i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haven’t covered JavaScript before, but a big part of being a developer is learning on the fly!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MAJOR p.s. </a:t>
            </a:r>
            <a:r>
              <a:rPr i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downloading any code going forward, be sure to hit “Download”. If you copy and paste directly from Slack, your code will not work!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What is JavaScript?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Definitions</a:t>
            </a:r>
            <a:endParaRPr/>
          </a:p>
        </p:txBody>
      </p:sp>
      <p:sp>
        <p:nvSpPr>
          <p:cNvPr id="142" name="Google Shape;142;p23"/>
          <p:cNvSpPr txBox="1"/>
          <p:nvPr/>
        </p:nvSpPr>
        <p:spPr>
          <a:xfrm>
            <a:off x="331586" y="838200"/>
            <a:ext cx="8736214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is the third of the three fundamental programming languages of the modern web (along with HTML, CSS).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allows developers to create </a:t>
            </a: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dynamic 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web applications capable of taking in user inputs, changing what’s displayed to users, animating elements, and much more.</a:t>
            </a:r>
            <a:endParaRPr/>
          </a:p>
        </p:txBody>
      </p:sp>
      <p:pic>
        <p:nvPicPr>
          <p:cNvPr descr="http://www.w3devcampus.com/wp-content/uploads/logoAndOther/logo_JavaScript.png" id="143" name="Google Shape;143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77000" y="3800671"/>
            <a:ext cx="2098675" cy="209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5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Variables</a:t>
            </a: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451329" y="1066801"/>
            <a:ext cx="8583814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 are the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nouns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programming.</a:t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They are “things” (Numbers, Strings, Booleans, etc.).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They are composed of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 names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</p:txBody>
      </p:sp>
      <p:pic>
        <p:nvPicPr>
          <p:cNvPr descr="C:\Users\Kevin\Desktop\var.PNG" id="156" name="Google Shape;15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8252" y="3527324"/>
            <a:ext cx="6903889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 DEMO!</a:t>
            </a:r>
            <a:endParaRPr/>
          </a:p>
        </p:txBody>
      </p:sp>
      <p:sp>
        <p:nvSpPr>
          <p:cNvPr id="163" name="Google Shape;163;p26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b="1" i="1" lang="en-US" sz="6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 Assignment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Admin Items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sp>
        <p:nvSpPr>
          <p:cNvPr id="170" name="Google Shape;170;p27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(BasicVariablesDemo | 02-BasicVariablesDemo)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Variables (Syntax)</a:t>
            </a:r>
            <a:endParaRPr/>
          </a:p>
        </p:txBody>
      </p:sp>
      <p:sp>
        <p:nvSpPr>
          <p:cNvPr id="177" name="Google Shape;177;p28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28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 </a:t>
            </a:r>
            <a:endParaRPr/>
          </a:p>
        </p:txBody>
      </p:sp>
      <p:sp>
        <p:nvSpPr>
          <p:cNvPr id="180" name="Google Shape;180;p2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/>
          </a:p>
        </p:txBody>
      </p:sp>
      <p:sp>
        <p:nvSpPr>
          <p:cNvPr id="181" name="Google Shape;181;p28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8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“Snow White”</a:t>
            </a:r>
            <a:endParaRPr/>
          </a:p>
        </p:txBody>
      </p:sp>
      <p:sp>
        <p:nvSpPr>
          <p:cNvPr id="184" name="Google Shape;184;p28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endParaRPr/>
          </a:p>
        </p:txBody>
      </p:sp>
      <p:sp>
        <p:nvSpPr>
          <p:cNvPr id="185" name="Google Shape;185;p28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28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/>
          </a:p>
        </p:txBody>
      </p:sp>
      <p:sp>
        <p:nvSpPr>
          <p:cNvPr id="187" name="Google Shape;187;p28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 Keyword</a:t>
            </a:r>
            <a:endParaRPr/>
          </a:p>
        </p:txBody>
      </p:sp>
      <p:sp>
        <p:nvSpPr>
          <p:cNvPr id="188" name="Google Shape;188;p28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 name</a:t>
            </a:r>
            <a:endParaRPr/>
          </a:p>
        </p:txBody>
      </p:sp>
      <p:sp>
        <p:nvSpPr>
          <p:cNvPr id="189" name="Google Shape;189;p28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</a:t>
            </a:r>
            <a:endParaRPr/>
          </a:p>
        </p:txBody>
      </p:sp>
      <p:sp>
        <p:nvSpPr>
          <p:cNvPr id="190" name="Google Shape;190;p2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</a:t>
            </a:r>
            <a:endParaRPr/>
          </a:p>
        </p:txBody>
      </p:sp>
      <p:sp>
        <p:nvSpPr>
          <p:cNvPr id="191" name="Google Shape;191;p28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Termination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9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Variables (Syntax)</a:t>
            </a:r>
            <a:endParaRPr/>
          </a:p>
        </p:txBody>
      </p:sp>
      <p:sp>
        <p:nvSpPr>
          <p:cNvPr id="198" name="Google Shape;198;p29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9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9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 </a:t>
            </a:r>
            <a:endParaRPr/>
          </a:p>
        </p:txBody>
      </p:sp>
      <p:sp>
        <p:nvSpPr>
          <p:cNvPr id="201" name="Google Shape;201;p29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name</a:t>
            </a:r>
            <a:endParaRPr/>
          </a:p>
        </p:txBody>
      </p:sp>
      <p:sp>
        <p:nvSpPr>
          <p:cNvPr id="202" name="Google Shape;202;p2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9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9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9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;</a:t>
            </a:r>
            <a:endParaRPr/>
          </a:p>
        </p:txBody>
      </p:sp>
      <p:sp>
        <p:nvSpPr>
          <p:cNvPr id="207" name="Google Shape;207;p29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 Keyword</a:t>
            </a:r>
            <a:endParaRPr/>
          </a:p>
        </p:txBody>
      </p:sp>
      <p:sp>
        <p:nvSpPr>
          <p:cNvPr id="208" name="Google Shape;208;p29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 name</a:t>
            </a:r>
            <a:endParaRPr/>
          </a:p>
        </p:txBody>
      </p:sp>
      <p:sp>
        <p:nvSpPr>
          <p:cNvPr id="209" name="Google Shape;209;p29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Assignment</a:t>
            </a:r>
            <a:endParaRPr/>
          </a:p>
        </p:txBody>
      </p:sp>
      <p:sp>
        <p:nvSpPr>
          <p:cNvPr id="210" name="Google Shape;210;p29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Value</a:t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Termination</a:t>
            </a:r>
            <a:endParaRPr/>
          </a:p>
        </p:txBody>
      </p:sp>
      <p:sp>
        <p:nvSpPr>
          <p:cNvPr id="212" name="Google Shape;212;p29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Be sure to notice the quotes (“”),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which convey that Snow White is a </a:t>
            </a:r>
            <a:r>
              <a:rPr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8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13" name="Google Shape;213;p29"/>
          <p:cNvCxnSpPr/>
          <p:nvPr/>
        </p:nvCxnSpPr>
        <p:spPr>
          <a:xfrm rot="10800000">
            <a:off x="7696200" y="3505201"/>
            <a:ext cx="0" cy="1511472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14" name="Google Shape;214;p29"/>
          <p:cNvCxnSpPr/>
          <p:nvPr/>
        </p:nvCxnSpPr>
        <p:spPr>
          <a:xfrm rot="10800000">
            <a:off x="5562600" y="3505201"/>
            <a:ext cx="0" cy="1511472"/>
          </a:xfrm>
          <a:prstGeom prst="straightConnector1">
            <a:avLst/>
          </a:prstGeom>
          <a:noFill/>
          <a:ln cap="flat" cmpd="sng" w="571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15" name="Google Shape;215;p29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“Snow White”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3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223" name="Google Shape;223;p30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Creation: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the instructions in the file sent to you, fill in the missing JavaScript code to create variables.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you are done, open the file in Chrome and check the output.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you successfully completed the activity, you should see a series of pop-up windows with text inside. 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Finally, look at the rest of the code and try to figure out why the text displayed the way it did.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Logs, Prints, Alerts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sp>
        <p:nvSpPr>
          <p:cNvPr id="235" name="Google Shape;235;p32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(ConsoleDemoInstructor.html | 04-ConsoleLogDemo)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Console.log</a:t>
            </a:r>
            <a:endParaRPr/>
          </a:p>
        </p:txBody>
      </p:sp>
      <p:sp>
        <p:nvSpPr>
          <p:cNvPr id="241" name="Google Shape;241;p33"/>
          <p:cNvSpPr txBox="1"/>
          <p:nvPr/>
        </p:nvSpPr>
        <p:spPr>
          <a:xfrm>
            <a:off x="24062" y="990600"/>
            <a:ext cx="9043737" cy="2743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console.log is a quick expression used to </a:t>
            </a:r>
            <a:r>
              <a:rPr lang="en-US" sz="22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print content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to the debugger. </a:t>
            </a:r>
            <a:endParaRPr/>
          </a:p>
          <a:p>
            <a:pPr indent="-3175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is a </a:t>
            </a:r>
            <a:r>
              <a:rPr lang="en-US" sz="22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very useful tool 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use during development and debugging. </a:t>
            </a:r>
            <a:endParaRPr/>
          </a:p>
        </p:txBody>
      </p:sp>
      <p:pic>
        <p:nvPicPr>
          <p:cNvPr descr="C:\Users\Kevin\Desktop\log.PNG" id="242" name="Google Shape;242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9055" y="2971800"/>
            <a:ext cx="8413750" cy="25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Sad Little Bug…</a:t>
            </a:r>
            <a:endParaRPr/>
          </a:p>
        </p:txBody>
      </p:sp>
      <p:sp>
        <p:nvSpPr>
          <p:cNvPr id="249" name="Google Shape;249;p34"/>
          <p:cNvSpPr txBox="1"/>
          <p:nvPr/>
        </p:nvSpPr>
        <p:spPr>
          <a:xfrm>
            <a:off x="228600" y="838200"/>
            <a:ext cx="8583814" cy="1447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Hey Class!</a:t>
            </a:r>
            <a:endParaRPr/>
          </a:p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you comfort a JavaScript bug?</a:t>
            </a:r>
            <a:endParaRPr/>
          </a:p>
        </p:txBody>
      </p:sp>
      <p:pic>
        <p:nvPicPr>
          <p:cNvPr descr="http://img05.deviantart.net/23c7/i/2012/155/0/2/sad_bug_by_kiranobara-d528tgl.png" id="250" name="Google Shape;250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9601" y="2362200"/>
            <a:ext cx="4191000" cy="244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5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Sad Little Bug…</a:t>
            </a:r>
            <a:endParaRPr/>
          </a:p>
        </p:txBody>
      </p:sp>
      <p:sp>
        <p:nvSpPr>
          <p:cNvPr id="257" name="Google Shape;257;p35"/>
          <p:cNvSpPr txBox="1"/>
          <p:nvPr/>
        </p:nvSpPr>
        <p:spPr>
          <a:xfrm>
            <a:off x="228600" y="762000"/>
            <a:ext cx="8583814" cy="1447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Hey Class!</a:t>
            </a:r>
            <a:endParaRPr/>
          </a:p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you comfort a JavaScript bug?</a:t>
            </a:r>
            <a:endParaRPr/>
          </a:p>
        </p:txBody>
      </p:sp>
      <p:sp>
        <p:nvSpPr>
          <p:cNvPr id="258" name="Google Shape;258;p35"/>
          <p:cNvSpPr txBox="1"/>
          <p:nvPr/>
        </p:nvSpPr>
        <p:spPr>
          <a:xfrm>
            <a:off x="152400" y="5029201"/>
            <a:ext cx="8583814" cy="1447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rial"/>
              <a:buNone/>
            </a:pPr>
            <a:r>
              <a:rPr b="1" lang="en-US" sz="7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“</a:t>
            </a:r>
            <a:r>
              <a:rPr b="1" lang="en-US" sz="7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console</a:t>
            </a:r>
            <a:r>
              <a:rPr b="1" lang="en-US" sz="7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” it.</a:t>
            </a:r>
            <a:endParaRPr i="1" sz="7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24200" y="2099275"/>
            <a:ext cx="3052763" cy="30527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Sad Little Bug…</a:t>
            </a:r>
            <a:endParaRPr/>
          </a:p>
        </p:txBody>
      </p:sp>
      <p:sp>
        <p:nvSpPr>
          <p:cNvPr id="266" name="Google Shape;266;p36"/>
          <p:cNvSpPr txBox="1"/>
          <p:nvPr/>
        </p:nvSpPr>
        <p:spPr>
          <a:xfrm>
            <a:off x="201613" y="1981200"/>
            <a:ext cx="8583814" cy="25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Don’t worry!</a:t>
            </a:r>
            <a:endParaRPr/>
          </a:p>
          <a:p>
            <a:pPr indent="0" lvl="0" marL="2286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t/>
            </a:r>
            <a:endParaRPr b="1" i="1" sz="3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2860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It was a </a:t>
            </a:r>
            <a:r>
              <a:rPr b="1" i="1" lang="en-US" sz="36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hilarious</a:t>
            </a:r>
            <a:r>
              <a:rPr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joke… that will make sense in a few weeks.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Mobile Responsiveness Recap</a:t>
            </a:r>
            <a:endParaRPr/>
          </a:p>
        </p:txBody>
      </p:sp>
      <p:sp>
        <p:nvSpPr>
          <p:cNvPr id="56" name="Google Shape;56;p10"/>
          <p:cNvSpPr txBox="1"/>
          <p:nvPr/>
        </p:nvSpPr>
        <p:spPr>
          <a:xfrm>
            <a:off x="304800" y="914400"/>
            <a:ext cx="8686800" cy="5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Read the supplemental material at: </a:t>
            </a:r>
            <a:r>
              <a:rPr lang="en-US" sz="2400" u="sng">
                <a:solidFill>
                  <a:schemeClr val="hlink"/>
                </a:solidFill>
                <a:hlinkClick r:id="rId3"/>
              </a:rPr>
              <a:t>https://gw.bootcampcontent.com/GW-Coding-Boot-Camp/GWAR201810FSF3/tree/master/02-Week/03-Day/Supplemental</a:t>
            </a:r>
            <a:endParaRPr/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Meta Viewport Tag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Picking BreakPoints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Crunching Numbers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 u="sng">
                <a:solidFill>
                  <a:schemeClr val="hlink"/>
                </a:solidFill>
                <a:hlinkClick r:id="rId4"/>
              </a:rPr>
              <a:t>Read about Bootstrap’s Grid System</a:t>
            </a:r>
            <a:br>
              <a:rPr lang="en-US" sz="2400">
                <a:solidFill>
                  <a:schemeClr val="dk1"/>
                </a:solidFill>
              </a:rPr>
            </a:br>
            <a:endParaRPr sz="2400">
              <a:solidFill>
                <a:schemeClr val="dk1"/>
              </a:solidFill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Lynda tutorial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274" name="Google Shape;274;p37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Creation: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the file sent to you as a guide, modify the code so that is uses console.log instead of alerts to display messages.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Then open the file in the browser and open up chrome Developer tools -&gt; Console to confirm the changes worked.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partner, discuss the different between using console.log and alert.</a:t>
            </a:r>
            <a:endParaRPr/>
          </a:p>
        </p:txBody>
      </p:sp>
      <p:pic>
        <p:nvPicPr>
          <p:cNvPr descr="C:\Users\Kevin\Desktop\pizzaconsole.PNG" id="275" name="Google Shape;275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66129" y="4752856"/>
            <a:ext cx="3862215" cy="1515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8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 DEMO!</a:t>
            </a:r>
            <a:endParaRPr/>
          </a:p>
        </p:txBody>
      </p:sp>
      <p:sp>
        <p:nvSpPr>
          <p:cNvPr id="282" name="Google Shape;282;p38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i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Alerts, Prompts, Confirms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9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sp>
        <p:nvSpPr>
          <p:cNvPr id="289" name="Google Shape;289;p39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(PromptDemo.html | 06-PromptDemo)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Kevin\Desktop\prompt.PNG" id="294" name="Google Shape;294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6888" y="4267200"/>
            <a:ext cx="3414712" cy="170656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Kevin\Desktop\confirm.PNG" id="295" name="Google Shape;295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62600" y="2819400"/>
            <a:ext cx="3414713" cy="1431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Kevin\Desktop\rock.PNG" id="296" name="Google Shape;296;p4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551714" y="1600200"/>
            <a:ext cx="3414713" cy="1189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Kevin\Desktop\alerts.PNG" id="297" name="Google Shape;297;p4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4287" y="3866622"/>
            <a:ext cx="5283870" cy="1635920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0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Alerts, Prompts, Confirms</a:t>
            </a:r>
            <a:endParaRPr/>
          </a:p>
        </p:txBody>
      </p:sp>
      <p:sp>
        <p:nvSpPr>
          <p:cNvPr id="299" name="Google Shape;299;p40"/>
          <p:cNvSpPr txBox="1"/>
          <p:nvPr/>
        </p:nvSpPr>
        <p:spPr>
          <a:xfrm>
            <a:off x="216818" y="991111"/>
            <a:ext cx="5081338" cy="2743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Alerts, Confirms, and Prompts will create a </a:t>
            </a:r>
            <a:r>
              <a:rPr lang="en-US" sz="20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popup box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in the browser when run. </a:t>
            </a:r>
            <a:endParaRPr/>
          </a:p>
          <a:p>
            <a:pPr indent="-330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are also useful for development and debugging.</a:t>
            </a:r>
            <a:endParaRPr/>
          </a:p>
        </p:txBody>
      </p:sp>
      <p:cxnSp>
        <p:nvCxnSpPr>
          <p:cNvPr id="300" name="Google Shape;300;p40"/>
          <p:cNvCxnSpPr/>
          <p:nvPr/>
        </p:nvCxnSpPr>
        <p:spPr>
          <a:xfrm flipH="1" rot="10800000">
            <a:off x="2757487" y="2438400"/>
            <a:ext cx="3033713" cy="1633716"/>
          </a:xfrm>
          <a:prstGeom prst="straightConnector1">
            <a:avLst/>
          </a:prstGeom>
          <a:noFill/>
          <a:ln cap="flat" cmpd="sng" w="444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01" name="Google Shape;301;p40"/>
          <p:cNvCxnSpPr/>
          <p:nvPr/>
        </p:nvCxnSpPr>
        <p:spPr>
          <a:xfrm flipH="1" rot="10800000">
            <a:off x="4556248" y="3866622"/>
            <a:ext cx="1234952" cy="727492"/>
          </a:xfrm>
          <a:prstGeom prst="straightConnector1">
            <a:avLst/>
          </a:prstGeom>
          <a:noFill/>
          <a:ln cap="flat" cmpd="sng" w="444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02" name="Google Shape;302;p40"/>
          <p:cNvCxnSpPr/>
          <p:nvPr/>
        </p:nvCxnSpPr>
        <p:spPr>
          <a:xfrm flipH="1" rot="10800000">
            <a:off x="4556248" y="5029200"/>
            <a:ext cx="1158752" cy="281724"/>
          </a:xfrm>
          <a:prstGeom prst="straightConnector1">
            <a:avLst/>
          </a:prstGeom>
          <a:noFill/>
          <a:ln cap="flat" cmpd="sng" w="444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1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9" name="Google Shape;309;p4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310" name="Google Shape;310;p41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Creation: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Write JavaScript code that does the following: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a confirm, ask the user: “Do you like _____?” and store their response in a variable.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Using a prompt, ask the user: “What kind of _____? do you like?” and store their response in a variable.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Alert both variables to the screen.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2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Document Write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Kevin\Desktop\write.PNG" id="320" name="Google Shape;32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793" y="2791318"/>
            <a:ext cx="6561807" cy="3533281"/>
          </a:xfrm>
          <a:prstGeom prst="rect">
            <a:avLst/>
          </a:prstGeom>
          <a:noFill/>
          <a:ln>
            <a:noFill/>
          </a:ln>
        </p:spPr>
      </p:pic>
      <p:sp>
        <p:nvSpPr>
          <p:cNvPr id="321" name="Google Shape;321;p43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Writing to HTML</a:t>
            </a:r>
            <a:endParaRPr/>
          </a:p>
        </p:txBody>
      </p:sp>
      <p:sp>
        <p:nvSpPr>
          <p:cNvPr id="322" name="Google Shape;322;p43"/>
          <p:cNvSpPr txBox="1"/>
          <p:nvPr/>
        </p:nvSpPr>
        <p:spPr>
          <a:xfrm>
            <a:off x="143793" y="636805"/>
            <a:ext cx="8774782" cy="2743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0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We can also use JavaScript to directly write to the HTML page itself using </a:t>
            </a: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document.write( ).</a:t>
            </a:r>
            <a:endParaRPr/>
          </a:p>
          <a:p>
            <a:pPr indent="-330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Later we will go over </a:t>
            </a: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much</a:t>
            </a:r>
            <a:r>
              <a:rPr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more advanced approaches for writing HTML using JavaScript and jQuery.</a:t>
            </a:r>
            <a:endParaRPr/>
          </a:p>
        </p:txBody>
      </p:sp>
      <p:sp>
        <p:nvSpPr>
          <p:cNvPr id="323" name="Google Shape;323;p43"/>
          <p:cNvSpPr txBox="1"/>
          <p:nvPr/>
        </p:nvSpPr>
        <p:spPr>
          <a:xfrm>
            <a:off x="6477000" y="5360126"/>
            <a:ext cx="1671637" cy="428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Test.html </a:t>
            </a:r>
            <a:endParaRPr/>
          </a:p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(sublime)</a:t>
            </a:r>
            <a:endParaRPr/>
          </a:p>
        </p:txBody>
      </p:sp>
      <p:pic>
        <p:nvPicPr>
          <p:cNvPr id="324" name="Google Shape;324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3000" y="3429000"/>
            <a:ext cx="4105275" cy="714375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25" name="Google Shape;325;p43"/>
          <p:cNvSpPr txBox="1"/>
          <p:nvPr/>
        </p:nvSpPr>
        <p:spPr>
          <a:xfrm>
            <a:off x="6477000" y="3024051"/>
            <a:ext cx="3124200" cy="428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b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Test.html (chrome)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4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If/Else Statements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sp>
        <p:nvSpPr>
          <p:cNvPr id="337" name="Google Shape;337;p45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(conditionaldemo.html | 08-ConditionalDemo)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46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If/Else Statements</a:t>
            </a:r>
            <a:endParaRPr/>
          </a:p>
        </p:txBody>
      </p:sp>
      <p:sp>
        <p:nvSpPr>
          <p:cNvPr id="344" name="Google Shape;344;p46"/>
          <p:cNvSpPr txBox="1"/>
          <p:nvPr/>
        </p:nvSpPr>
        <p:spPr>
          <a:xfrm>
            <a:off x="152400" y="838200"/>
            <a:ext cx="8765935" cy="12777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If/Else statements are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critical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indent="-304800" lvl="0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statement is composed of an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if, else-if, or else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(keyword), a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condition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and the resulting code in { }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curly brackets.</a:t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Kevin\Desktop\ifelse.PNG" id="345" name="Google Shape;34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017" y="3124200"/>
            <a:ext cx="8648700" cy="250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04800" y="0"/>
            <a:ext cx="54705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Homework #2 – Questions?</a:t>
            </a:r>
            <a:endParaRPr/>
          </a:p>
        </p:txBody>
      </p:sp>
      <p:sp>
        <p:nvSpPr>
          <p:cNvPr id="63" name="Google Shape;63;p11"/>
          <p:cNvSpPr txBox="1"/>
          <p:nvPr/>
        </p:nvSpPr>
        <p:spPr>
          <a:xfrm>
            <a:off x="304800" y="914400"/>
            <a:ext cx="8686800" cy="30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Two parts to the assignment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Take existing Portfolio and apply Media Queries and Viewport to make mobile responsive.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Bootstrap CSS to recreate the portfolio you built in HW1. Your Bootstrap solution should minimize use of media queries.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4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4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353" name="Google Shape;353;p47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Creation: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 website (from scratch) that asks users if they eat steak.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they respond with “yes”, write the following to the page: “Here’s a Steak Sandwich!”.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they respond with “no”, write the following to the page: “Here’s a Tofu Stir-Fry!”.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Bonus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 Ask what the user’s birth year is. If they are under 21, alert the following: “No Sake for you!” 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b="1"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Hint: 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will need to use document.write( ) from the last activity.</a:t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8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361" name="Google Shape;361;p48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Dissection: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the file sent to you in </a:t>
            </a:r>
            <a:r>
              <a:rPr lang="en-US" sz="2200">
                <a:solidFill>
                  <a:schemeClr val="dk1"/>
                </a:solidFill>
              </a:rPr>
              <a:t>VS Code</a:t>
            </a: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partner, go through and predict what the result of each “conditional” statement will be (i.e. will the “if” or the “else” be triggered).</a:t>
            </a:r>
            <a:endParaRPr/>
          </a:p>
          <a:p>
            <a:pPr indent="-2032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Then run the program to check if you are right. Note any that you got wrong and ask about it in class.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9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Arrays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0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rgbClr val="262626">
              <a:alpha val="9882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3" name="Google Shape;373;p50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Zoo Pen</a:t>
            </a:r>
            <a:endParaRPr/>
          </a:p>
        </p:txBody>
      </p:sp>
      <p:sp>
        <p:nvSpPr>
          <p:cNvPr id="374" name="Google Shape;374;p50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50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50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7" name="Google Shape;377;p50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8" name="Google Shape;378;p50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0 </a:t>
            </a:r>
            <a:endParaRPr/>
          </a:p>
        </p:txBody>
      </p:sp>
      <p:sp>
        <p:nvSpPr>
          <p:cNvPr id="379" name="Google Shape;379;p5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1</a:t>
            </a:r>
            <a:endParaRPr/>
          </a:p>
        </p:txBody>
      </p:sp>
      <p:sp>
        <p:nvSpPr>
          <p:cNvPr id="380" name="Google Shape;380;p50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2</a:t>
            </a:r>
            <a:endParaRPr/>
          </a:p>
        </p:txBody>
      </p:sp>
      <p:sp>
        <p:nvSpPr>
          <p:cNvPr id="381" name="Google Shape;381;p50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3</a:t>
            </a:r>
            <a:endParaRPr/>
          </a:p>
        </p:txBody>
      </p:sp>
      <p:sp>
        <p:nvSpPr>
          <p:cNvPr id="382" name="Google Shape;382;p50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 Name: 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zooAnimals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50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Zebra</a:t>
            </a:r>
            <a:endParaRPr/>
          </a:p>
        </p:txBody>
      </p:sp>
      <p:sp>
        <p:nvSpPr>
          <p:cNvPr id="384" name="Google Shape;384;p50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Giraffe</a:t>
            </a:r>
            <a:endParaRPr/>
          </a:p>
        </p:txBody>
      </p:sp>
      <p:sp>
        <p:nvSpPr>
          <p:cNvPr id="385" name="Google Shape;385;p50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Rhino</a:t>
            </a:r>
            <a:endParaRPr/>
          </a:p>
        </p:txBody>
      </p:sp>
      <p:sp>
        <p:nvSpPr>
          <p:cNvPr id="386" name="Google Shape;386;p50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Owl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rgbClr val="262626">
              <a:alpha val="9882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3" name="Google Shape;393;p51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Zoo Pen… Coded</a:t>
            </a:r>
            <a:endParaRPr/>
          </a:p>
        </p:txBody>
      </p:sp>
      <p:sp>
        <p:nvSpPr>
          <p:cNvPr id="394" name="Google Shape;394;p51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5" name="Google Shape;395;p51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51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51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rgbClr val="BBD6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51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0 </a:t>
            </a:r>
            <a:endParaRPr/>
          </a:p>
        </p:txBody>
      </p:sp>
      <p:sp>
        <p:nvSpPr>
          <p:cNvPr id="399" name="Google Shape;399;p51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1</a:t>
            </a:r>
            <a:endParaRPr/>
          </a:p>
        </p:txBody>
      </p:sp>
      <p:sp>
        <p:nvSpPr>
          <p:cNvPr id="400" name="Google Shape;400;p5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2</a:t>
            </a:r>
            <a:endParaRPr/>
          </a:p>
        </p:txBody>
      </p:sp>
      <p:sp>
        <p:nvSpPr>
          <p:cNvPr id="401" name="Google Shape;401;p51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 3</a:t>
            </a:r>
            <a:endParaRPr/>
          </a:p>
        </p:txBody>
      </p:sp>
      <p:sp>
        <p:nvSpPr>
          <p:cNvPr id="402" name="Google Shape;402;p51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 Name: 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zooAnimals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51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Zebra</a:t>
            </a:r>
            <a:endParaRPr/>
          </a:p>
        </p:txBody>
      </p:sp>
      <p:sp>
        <p:nvSpPr>
          <p:cNvPr id="404" name="Google Shape;404;p51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Giraffe</a:t>
            </a:r>
            <a:endParaRPr/>
          </a:p>
        </p:txBody>
      </p:sp>
      <p:sp>
        <p:nvSpPr>
          <p:cNvPr id="405" name="Google Shape;405;p51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Rhino</a:t>
            </a:r>
            <a:endParaRPr/>
          </a:p>
        </p:txBody>
      </p:sp>
      <p:sp>
        <p:nvSpPr>
          <p:cNvPr id="406" name="Google Shape;406;p51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Owl</a:t>
            </a:r>
            <a:endParaRPr/>
          </a:p>
        </p:txBody>
      </p:sp>
      <p:sp>
        <p:nvSpPr>
          <p:cNvPr id="407" name="Google Shape;407;p51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Coded in JavaScript using an </a:t>
            </a:r>
            <a:r>
              <a:rPr b="1" lang="en-US" sz="18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</a:t>
            </a:r>
            <a:endParaRPr b="1"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Kevin\Desktop\zoo.PNG" id="408" name="Google Shape;40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344" y="5236029"/>
            <a:ext cx="8096251" cy="102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2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 DEMO!</a:t>
            </a:r>
            <a:endParaRPr/>
          </a:p>
        </p:txBody>
      </p:sp>
      <p:sp>
        <p:nvSpPr>
          <p:cNvPr id="415" name="Google Shape;415;p52"/>
          <p:cNvSpPr txBox="1"/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i="1" lang="en-US" sz="4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Arrays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53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Arrays </a:t>
            </a:r>
            <a:endParaRPr/>
          </a:p>
        </p:txBody>
      </p:sp>
      <p:sp>
        <p:nvSpPr>
          <p:cNvPr id="422" name="Google Shape;422;p53"/>
          <p:cNvSpPr txBox="1"/>
          <p:nvPr/>
        </p:nvSpPr>
        <p:spPr>
          <a:xfrm>
            <a:off x="451329" y="866677"/>
            <a:ext cx="8583814" cy="27437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Arrays a type of variable that are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collections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These collections can be made up of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strings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numbers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Booleans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other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objects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anything. 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Each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element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of the array is marked by an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Indexes always start with 0.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Kevin\Desktop\mixedarray.PNG" id="423" name="Google Shape;423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689" y="3950031"/>
            <a:ext cx="8857797" cy="2063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4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Demo Time</a:t>
            </a:r>
            <a:endParaRPr/>
          </a:p>
        </p:txBody>
      </p:sp>
      <p:sp>
        <p:nvSpPr>
          <p:cNvPr id="430" name="Google Shape;430;p54"/>
          <p:cNvSpPr txBox="1"/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b="1" i="1" lang="en-US" sz="3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Instructor: Demo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i="1" lang="en-US"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(ArraysDemo.html | 11-ArraysDemo)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5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Basic Arrays Indices</a:t>
            </a:r>
            <a:endParaRPr/>
          </a:p>
        </p:txBody>
      </p:sp>
      <p:sp>
        <p:nvSpPr>
          <p:cNvPr id="437" name="Google Shape;437;p55"/>
          <p:cNvSpPr txBox="1"/>
          <p:nvPr/>
        </p:nvSpPr>
        <p:spPr>
          <a:xfrm>
            <a:off x="304800" y="762000"/>
            <a:ext cx="8610600" cy="24403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recover the value at any specific index you include the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name of the array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with a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square bracket [ ]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and inside the bracket is the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element’s index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 </a:t>
            </a:r>
            <a:endParaRPr/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 can easily grab the number of elements in the array using the method </a:t>
            </a:r>
            <a:r>
              <a:rPr lang="en-US" sz="24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array.length</a:t>
            </a: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 u="sng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Kevin\Desktop\arrayactivity.PNG" id="438" name="Google Shape;438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983" y="3431386"/>
            <a:ext cx="8856233" cy="23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6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56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446" name="Google Shape;446;p56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Class Code Dissection: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partner, take a few moments to look over the following code.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Above each console.log() write a comment “predicting” what you think the output will be.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Today’s Class!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7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Homework #3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58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Questions?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59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Challenge Activity?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6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60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470" name="Google Shape;470;p60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Creation (Challenge):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 website that accomplishes the following:</a:t>
            </a:r>
            <a:endParaRPr/>
          </a:p>
          <a:p>
            <a:pPr indent="-1905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Create an array of your favorite bands.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With a prompt, ask the user’s favorite band.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it’s one of your favorites, alert: “YEAH I LOVE THEM!”.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 it’s not, alert: “Nah. They’re pretty lame.”.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1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Hint: You will need to research how to use .indexOf()</a:t>
            </a:r>
            <a:endParaRPr/>
          </a:p>
          <a:p>
            <a:pPr indent="-342900" lvl="1" marL="8001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1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Hint: You will need to research how to use .toLowerCase()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61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6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&gt; YOUR TURN!!</a:t>
            </a:r>
            <a:endParaRPr/>
          </a:p>
        </p:txBody>
      </p:sp>
      <p:sp>
        <p:nvSpPr>
          <p:cNvPr id="478" name="Google Shape;478;p61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Code Dissection (Re-examined, Time-permitting):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Re-examine the file sent to you at the start of class.</a:t>
            </a:r>
            <a:endParaRPr/>
          </a:p>
          <a:p>
            <a:pPr indent="-3048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t/>
            </a:r>
            <a:endParaRPr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AutoNum type="arabicPeriod"/>
            </a:pPr>
            <a:r>
              <a:rPr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See if you can better understand how it works – after having gone through today’s class. </a:t>
            </a:r>
            <a:endParaRPr i="1" sz="2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Objectives</a:t>
            </a:r>
            <a:endParaRPr/>
          </a:p>
        </p:txBody>
      </p:sp>
      <p:sp>
        <p:nvSpPr>
          <p:cNvPr id="76" name="Google Shape;76;p13"/>
          <p:cNvSpPr txBox="1"/>
          <p:nvPr/>
        </p:nvSpPr>
        <p:spPr>
          <a:xfrm>
            <a:off x="304799" y="761999"/>
            <a:ext cx="8740775" cy="55457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rPr b="1" lang="en-US" sz="2200" u="sng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today’s class we’ll be introducing:</a:t>
            </a:r>
            <a:endParaRPr/>
          </a:p>
          <a:p>
            <a:pPr indent="0" lvl="0" marL="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Definitions</a:t>
            </a:r>
            <a:endParaRPr/>
          </a:p>
          <a:p>
            <a:pPr indent="-1174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71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JavaScript Basics:</a:t>
            </a:r>
            <a:endParaRPr/>
          </a:p>
          <a:p>
            <a:pPr indent="-1174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43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Variables </a:t>
            </a:r>
            <a:endParaRPr/>
          </a:p>
          <a:p>
            <a:pPr indent="-746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43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Logging, Alerting, Prompting</a:t>
            </a:r>
            <a:endParaRPr/>
          </a:p>
          <a:p>
            <a:pPr indent="-746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43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Arrays</a:t>
            </a:r>
            <a:endParaRPr/>
          </a:p>
          <a:p>
            <a:pPr indent="-746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b="0" i="0" sz="2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4312" lvl="1" marL="557213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–"/>
            </a:pPr>
            <a:r>
              <a:rPr b="0" i="0" lang="en-US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If/Else Statements</a:t>
            </a:r>
            <a:endParaRPr/>
          </a:p>
          <a:p>
            <a:pPr indent="-1174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74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7475" lvl="0" marL="257175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None/>
            </a:pPr>
            <a:r>
              <a:t/>
            </a:r>
            <a:endParaRPr sz="2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OMG JavaScript!</a:t>
            </a:r>
            <a:endParaRPr/>
          </a:p>
        </p:txBody>
      </p:sp>
      <p:pic>
        <p:nvPicPr>
          <p:cNvPr id="83" name="Google Shape;8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3944" y="1219200"/>
            <a:ext cx="8644538" cy="41148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4"/>
          <p:cNvSpPr txBox="1"/>
          <p:nvPr/>
        </p:nvSpPr>
        <p:spPr>
          <a:xfrm>
            <a:off x="457200" y="5334000"/>
            <a:ext cx="8501282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lang="en-US" sz="2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Prepare to become true coders. 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390606" y="2953542"/>
            <a:ext cx="8229600" cy="8718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4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How to Learn JavaScript</a:t>
            </a:r>
            <a:endParaRPr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304800" y="0"/>
            <a:ext cx="5470526" cy="6538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Your Brain on JavaScript…</a:t>
            </a:r>
            <a:endParaRPr/>
          </a:p>
        </p:txBody>
      </p:sp>
      <p:pic>
        <p:nvPicPr>
          <p:cNvPr descr="https://c1.staticflickr.com/7/6063/6032827461_ed97d78d4a_b.jpg" id="96" name="Google Shape;96;p16"/>
          <p:cNvPicPr preferRelativeResize="0"/>
          <p:nvPr/>
        </p:nvPicPr>
        <p:blipFill rotWithShape="1">
          <a:blip r:embed="rId3">
            <a:alphaModFix/>
          </a:blip>
          <a:srcRect b="27648" l="0" r="6761" t="0"/>
          <a:stretch/>
        </p:blipFill>
        <p:spPr>
          <a:xfrm>
            <a:off x="-21111" y="838200"/>
            <a:ext cx="9165111" cy="533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1_Unbranded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